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11.gif" ContentType="image/gif"/>
  <Override PartName="/ppt/media/image14.png" ContentType="image/png"/>
  <Override PartName="/ppt/media/image10.jpeg" ContentType="image/jpeg"/>
  <Override PartName="/ppt/media/image5.png" ContentType="image/png"/>
  <Override PartName="/ppt/media/image28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6.png" ContentType="image/png"/>
  <Override PartName="/ppt/media/image29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5.jpeg" ContentType="image/jpeg"/>
  <Override PartName="/ppt/media/image17.png" ContentType="image/png"/>
  <Override PartName="/ppt/media/image16.png" ContentType="image/png"/>
  <Override PartName="/ppt/media/image1.png" ContentType="image/png"/>
  <Override PartName="/ppt/media/image24.png" ContentType="image/png"/>
  <Override PartName="/ppt/media/image25.png" ContentType="image/png"/>
  <Override PartName="/ppt/media/image2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5F1DC5-3EF4-46A7-85D8-4F1B3BF7CCB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1F53DC-6FB1-4396-9D2A-1605E2AFC4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D0A4BA-E927-4B7A-9F16-03C2FA15F97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68E9F3-041A-491B-9AC5-7119D0A70AE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D6E9A7-562C-4E41-8911-DFDE59E118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3DCA2E-94E6-4E9E-92F3-FD4E6AAF20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5B2A4A-961B-4530-B1BB-3416A962D8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D7B395-0A01-4514-84E6-213CC636F8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EC7DD3-5731-46C2-B8A2-AFB8FB3126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BFF205-2B2C-46F1-BFD2-CA99516DEE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876031-5B8F-41F1-BCFF-EB01CA23BC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85ECAC-C2A6-4182-A348-9C387216BB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CA63D0-2A3F-43F6-AD81-2CD562892E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881CA7-66FB-4AB5-A31E-C7A047B427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013C27-49E8-4AA4-A2CA-6B3C0D22E8E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39229B-16D2-4503-BDD3-FB60D45A169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9A58C5-DC21-4F31-898D-2709B159BE4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E1DDE4C-91E4-4E49-9DB2-7960C74E2A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B45DAD9-3E58-45A2-853A-FC8F02DB40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307E27-1614-4E44-826E-18028E659B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CD67CE-CADB-40B9-8A8A-8599104106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7DDC06-FA95-4A18-92FE-135F5CD8AD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226712-521C-4BCC-BDE5-09525F33C0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E705DB4-A2CF-425F-8BAC-DC5A94650AA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D8F757-787D-47FD-8303-BA6416D34F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CD80237-D9D4-4C02-BE0D-440852D96B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AA89B44-94CB-49D4-AC06-1B054B5DFC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C9DF09E-BE12-4B99-A103-01262737D1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9A3F0AE-2018-4CE4-9B8D-30D6DF7F7C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D1F7F5C-9C5A-47A1-8A6B-31707C1E8E2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B966A96-8C84-4497-9C99-199A20D51BF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F9192B7-90BC-467A-A35C-42EBD87B44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624F052-1A26-4154-B5C9-4EE98E55A44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EB4B46-FAC4-4E39-BAD9-2D8AF7888C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E21D7A4-0990-4594-987A-65E767FE75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DA0F3EE-C0DB-4C77-9A55-3451EA7B06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C331CF0-36A8-4B90-8D7F-65FECF5EBA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46C4215-F58B-4D0A-985B-4572F8BBF5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8EB87AF-E5C4-4ABC-8FCB-42B56C1142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F75CA18-A6EC-450E-95A3-B03FA1C351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E521068-370F-4AEC-8F1F-1B50E4FC85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AD799A0-691F-43FD-86A0-779E8E3F42F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88210F6-B2AF-45E7-85BD-08B6F87BA0A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A767198-442F-4E7E-B222-F53DEE4EF53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432778-D5CE-4D67-8A07-6582D7177CC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D80942F-A43F-4BAC-8C7F-1CF36B11D2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F4D7D67-D34F-472F-B974-22C201E9B7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DA76424-B9B7-4AB9-A07C-0A068CDFEF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C09ED80-7593-49AE-971B-CBED9F0F47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B24AD77-579A-4E48-95C2-AA6ADC613B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D1796D5-B40D-4428-B5B9-B79E39EFCD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3EDE7E0-4BB3-4A29-8624-1557895FCE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BD9B1DA-6C14-4856-A514-5A8CB08B48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F67A8CE-5C4D-4792-9FDF-2118997CCC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24BE2E4-59AE-4B57-AEF9-56655B0C9DF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B9409F-4EE7-401F-84B5-09138A918C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457CB15-12E7-4810-80AD-0F40DA8783E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4A9922-756A-43C9-9167-3EB0449691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3390FE-B36F-444C-A08F-38BC7D8C7E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FD592E-AD6C-4C19-B93F-12CCE598AF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12000" cy="118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6520" cy="70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6720" cy="70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480" cy="83448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4680" cy="2322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30800" cy="70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7840" cy="70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8000" cy="10731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59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52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4EA3855-9BCF-4BCD-AB27-FC2A88F60B03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3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12000" cy="118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6520" cy="70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6720" cy="70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480" cy="83448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7"/>
          <p:cNvSpPr/>
          <p:nvPr/>
        </p:nvSpPr>
        <p:spPr>
          <a:xfrm>
            <a:off x="447840" y="5141880"/>
            <a:ext cx="11289960" cy="1257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" name="图片 21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10666800" y="5353560"/>
            <a:ext cx="834480" cy="83448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59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515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9F8E33-8C37-49C2-8848-4F50E3E12576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3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6"/>
          <p:cNvSpPr/>
          <p:nvPr/>
        </p:nvSpPr>
        <p:spPr>
          <a:xfrm>
            <a:off x="389520" y="347760"/>
            <a:ext cx="11412000" cy="118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7" name="Rectangle 8"/>
          <p:cNvSpPr/>
          <p:nvPr/>
        </p:nvSpPr>
        <p:spPr>
          <a:xfrm>
            <a:off x="8145000" y="1592280"/>
            <a:ext cx="3656520" cy="70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Rectangle 9"/>
          <p:cNvSpPr/>
          <p:nvPr/>
        </p:nvSpPr>
        <p:spPr>
          <a:xfrm>
            <a:off x="389520" y="1592280"/>
            <a:ext cx="7686720" cy="70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9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480" cy="834480"/>
          </a:xfrm>
          <a:prstGeom prst="rect">
            <a:avLst/>
          </a:prstGeom>
          <a:ln w="0">
            <a:noFill/>
          </a:ln>
        </p:spPr>
      </p:pic>
      <p:sp>
        <p:nvSpPr>
          <p:cNvPr id="100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59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515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D236FF-0F2B-40E5-94EB-86ADCC88BEC3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3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6"/>
          <p:cNvSpPr/>
          <p:nvPr/>
        </p:nvSpPr>
        <p:spPr>
          <a:xfrm>
            <a:off x="389520" y="347760"/>
            <a:ext cx="11412000" cy="118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" name="Rectangle 8"/>
          <p:cNvSpPr/>
          <p:nvPr/>
        </p:nvSpPr>
        <p:spPr>
          <a:xfrm>
            <a:off x="8145000" y="1592280"/>
            <a:ext cx="3656520" cy="70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" name="Rectangle 9"/>
          <p:cNvSpPr/>
          <p:nvPr/>
        </p:nvSpPr>
        <p:spPr>
          <a:xfrm>
            <a:off x="389520" y="1592280"/>
            <a:ext cx="7686720" cy="70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4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480" cy="83448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59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515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33A0DC-F2F6-41FA-BD3C-115A20126A43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3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6" hidden="1"/>
          <p:cNvSpPr/>
          <p:nvPr/>
        </p:nvSpPr>
        <p:spPr>
          <a:xfrm>
            <a:off x="389520" y="347760"/>
            <a:ext cx="11412000" cy="118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7" name="Rectangle 8" hidden="1"/>
          <p:cNvSpPr/>
          <p:nvPr/>
        </p:nvSpPr>
        <p:spPr>
          <a:xfrm>
            <a:off x="8145000" y="1592280"/>
            <a:ext cx="3656520" cy="70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8" name="Rectangle 9" hidden="1"/>
          <p:cNvSpPr/>
          <p:nvPr/>
        </p:nvSpPr>
        <p:spPr>
          <a:xfrm>
            <a:off x="389520" y="1592280"/>
            <a:ext cx="7686720" cy="709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89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480" cy="834480"/>
          </a:xfrm>
          <a:prstGeom prst="rect">
            <a:avLst/>
          </a:prstGeom>
          <a:ln w="0">
            <a:noFill/>
          </a:ln>
        </p:spPr>
      </p:pic>
      <p:sp>
        <p:nvSpPr>
          <p:cNvPr id="190" name="Rectangle 7"/>
          <p:cNvSpPr/>
          <p:nvPr/>
        </p:nvSpPr>
        <p:spPr>
          <a:xfrm>
            <a:off x="447840" y="5141880"/>
            <a:ext cx="11289960" cy="12578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图片 21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10666800" y="5353560"/>
            <a:ext cx="834480" cy="83448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59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515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36A7AC-37FB-41B8-977A-7F0F28772923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3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hyperlink" Target="https://arxiv.org/abs/2304.13653" TargetMode="External"/><Relationship Id="rId8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video" Target="file:///home/anuarsantoyo/Downloads/1906038114.mp4" TargetMode="External"/><Relationship Id="rId4" Type="http://schemas.microsoft.com/office/2007/relationships/media" Target="file:///home/anuarsantoyo/Downloads/1906038114.mp4" TargetMode="External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video" Target="file:///home/anuarsantoyo/Downloads/1766686561.mp4" TargetMode="External"/><Relationship Id="rId3" Type="http://schemas.microsoft.com/office/2007/relationships/media" Target="file:///home/anuarsantoyo/Downloads/1766686561.mp4" TargetMode="External"/><Relationship Id="rId4" Type="http://schemas.openxmlformats.org/officeDocument/2006/relationships/image" Target="../media/image25.png"/><Relationship Id="rId5" Type="http://schemas.openxmlformats.org/officeDocument/2006/relationships/video" Target="file:///home/anuarsantoyo/Videos/Screencasts/Screencast from 23-05-23 17:46:04.webm" TargetMode="External"/><Relationship Id="rId6" Type="http://schemas.microsoft.com/office/2007/relationships/media" Target="file:///home/anuarsantoyo/Videos/Screencasts/Screencast from 23-05-23 17:46:04.webm" TargetMode="External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2600" cy="196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Evolutionary Algorithm framework for</a:t>
            </a:r>
            <a:br>
              <a:rPr sz="3600"/>
            </a:b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Controlling Strategies of a Batbot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260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Thesis Proposal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Anuar Santoyo alum 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 </a:t>
            </a: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2022280136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Supervisor: Prof. ZHAN YUN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张云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2023/05/25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"/>
          <p:cNvSpPr/>
          <p:nvPr/>
        </p:nvSpPr>
        <p:spPr>
          <a:xfrm>
            <a:off x="5029200" y="5943600"/>
            <a:ext cx="2057040" cy="685440"/>
          </a:xfrm>
          <a:prstGeom prst="rect">
            <a:avLst/>
          </a:prstGeom>
          <a:solidFill>
            <a:srgbClr val="55308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SENSORS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(Barometer, IMU,...)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81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Phase 3: feedback controller optimizer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PlaceHolder 22"/>
          <p:cNvSpPr/>
          <p:nvPr/>
        </p:nvSpPr>
        <p:spPr>
          <a:xfrm>
            <a:off x="3886200" y="1828800"/>
            <a:ext cx="5028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Feed back controller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4" name="Google Shape;1687;p66"/>
          <p:cNvSpPr/>
          <p:nvPr/>
        </p:nvSpPr>
        <p:spPr>
          <a:xfrm>
            <a:off x="4813920" y="4572000"/>
            <a:ext cx="1129320" cy="456840"/>
          </a:xfrm>
          <a:custGeom>
            <a:avLst/>
            <a:gdLst/>
            <a:ahLst/>
            <a:rect l="l" t="t" r="r" b="b"/>
            <a:pathLst>
              <a:path w="2756" h="1918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5308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5" name="Google Shape;5279;p68"/>
          <p:cNvGrpSpPr/>
          <p:nvPr/>
        </p:nvGrpSpPr>
        <p:grpSpPr>
          <a:xfrm>
            <a:off x="5965560" y="4593960"/>
            <a:ext cx="434880" cy="434880"/>
            <a:chOff x="5965560" y="4593960"/>
            <a:chExt cx="434880" cy="434880"/>
          </a:xfrm>
        </p:grpSpPr>
        <p:sp>
          <p:nvSpPr>
            <p:cNvPr id="286" name="Google Shape;5280;p 1"/>
            <p:cNvSpPr/>
            <p:nvPr/>
          </p:nvSpPr>
          <p:spPr>
            <a:xfrm rot="18900000">
              <a:off x="6028920" y="4657680"/>
              <a:ext cx="307440" cy="307440"/>
            </a:xfrm>
            <a:custGeom>
              <a:avLst/>
              <a:gdLst/>
              <a:ahLst/>
              <a:rect l="l" t="t" r="r" b="b"/>
              <a:pathLst>
                <a:path w="19325" h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530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Google Shape;5281;p 1"/>
            <p:cNvSpPr/>
            <p:nvPr/>
          </p:nvSpPr>
          <p:spPr>
            <a:xfrm rot="18900000">
              <a:off x="6110280" y="4741200"/>
              <a:ext cx="144360" cy="138960"/>
            </a:xfrm>
            <a:custGeom>
              <a:avLst/>
              <a:gdLst/>
              <a:ahLst/>
              <a:rect l="l" t="t" r="r" b="b"/>
              <a:pathLst>
                <a:path w="9104" h="877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530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8" name=""/>
          <p:cNvSpPr/>
          <p:nvPr/>
        </p:nvSpPr>
        <p:spPr>
          <a:xfrm>
            <a:off x="5148000" y="2688480"/>
            <a:ext cx="2057040" cy="685440"/>
          </a:xfrm>
          <a:prstGeom prst="rect">
            <a:avLst/>
          </a:prstGeom>
          <a:solidFill>
            <a:srgbClr val="55308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OPEN-LOOP</a:t>
            </a:r>
            <a:r>
              <a:rPr b="1" lang="en-US" sz="1800" spc="-1" strike="noStrike" baseline="-8000">
                <a:solidFill>
                  <a:srgbClr val="ffffff"/>
                </a:solidFill>
                <a:latin typeface="Arial"/>
                <a:ea typeface="DejaVu Sans"/>
              </a:rPr>
              <a:t>op</a:t>
            </a:r>
            <a:r>
              <a:rPr b="0" lang="en-US" sz="1800" spc="-1" strike="noStrike" baseline="-8000">
                <a:solidFill>
                  <a:srgbClr val="ffffff"/>
                </a:solidFill>
                <a:latin typeface="Arial"/>
                <a:ea typeface="DejaVu Sans"/>
              </a:rPr>
              <a:t>timal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"/>
          <p:cNvSpPr/>
          <p:nvPr/>
        </p:nvSpPr>
        <p:spPr>
          <a:xfrm>
            <a:off x="2551320" y="4480560"/>
            <a:ext cx="2057040" cy="685440"/>
          </a:xfrm>
          <a:prstGeom prst="rect">
            <a:avLst/>
          </a:prstGeom>
          <a:solidFill>
            <a:srgbClr val="55308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FEEDBACK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CONTROLLER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(PID, Fuzzy, NN, ...)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90" name="Google Shape;1687;p 1"/>
          <p:cNvSpPr/>
          <p:nvPr/>
        </p:nvSpPr>
        <p:spPr>
          <a:xfrm rot="5400000">
            <a:off x="5607720" y="3778560"/>
            <a:ext cx="1129320" cy="456840"/>
          </a:xfrm>
          <a:custGeom>
            <a:avLst/>
            <a:gdLst/>
            <a:ahLst/>
            <a:rect l="l" t="t" r="r" b="b"/>
            <a:pathLst>
              <a:path w="2756" h="1918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5308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"/>
          <p:cNvSpPr/>
          <p:nvPr/>
        </p:nvSpPr>
        <p:spPr>
          <a:xfrm>
            <a:off x="7671960" y="4416480"/>
            <a:ext cx="2057040" cy="685440"/>
          </a:xfrm>
          <a:prstGeom prst="rect">
            <a:avLst/>
          </a:prstGeom>
          <a:solidFill>
            <a:srgbClr val="55308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BATBOT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2" name="Google Shape;1687;p 2"/>
          <p:cNvSpPr/>
          <p:nvPr/>
        </p:nvSpPr>
        <p:spPr>
          <a:xfrm>
            <a:off x="6419160" y="4572360"/>
            <a:ext cx="1129320" cy="456840"/>
          </a:xfrm>
          <a:custGeom>
            <a:avLst/>
            <a:gdLst/>
            <a:ahLst/>
            <a:rect l="l" t="t" r="r" b="b"/>
            <a:pathLst>
              <a:path w="2756" h="1918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5308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Google Shape;1687;p 3"/>
          <p:cNvSpPr/>
          <p:nvPr/>
        </p:nvSpPr>
        <p:spPr>
          <a:xfrm rot="10800000">
            <a:off x="7205760" y="6099480"/>
            <a:ext cx="3309840" cy="456840"/>
          </a:xfrm>
          <a:custGeom>
            <a:avLst/>
            <a:gdLst/>
            <a:ahLst/>
            <a:rect l="l" t="t" r="r" b="b"/>
            <a:pathLst>
              <a:path w="2756" h="1918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5308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Google Shape;1687;p 4"/>
          <p:cNvSpPr/>
          <p:nvPr/>
        </p:nvSpPr>
        <p:spPr>
          <a:xfrm rot="16200000">
            <a:off x="904680" y="5531400"/>
            <a:ext cx="1390320" cy="456840"/>
          </a:xfrm>
          <a:custGeom>
            <a:avLst/>
            <a:gdLst/>
            <a:ahLst/>
            <a:rect l="l" t="t" r="r" b="b"/>
            <a:pathLst>
              <a:path w="2756" h="1918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5308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1572840" y="6309360"/>
            <a:ext cx="2861640" cy="109440"/>
          </a:xfrm>
          <a:prstGeom prst="rect">
            <a:avLst/>
          </a:prstGeom>
          <a:ln w="0">
            <a:noFill/>
          </a:ln>
        </p:spPr>
      </p:pic>
      <p:grpSp>
        <p:nvGrpSpPr>
          <p:cNvPr id="296" name="Google Shape;5279;p 1"/>
          <p:cNvGrpSpPr/>
          <p:nvPr/>
        </p:nvGrpSpPr>
        <p:grpSpPr>
          <a:xfrm>
            <a:off x="1378440" y="4629240"/>
            <a:ext cx="434880" cy="434880"/>
            <a:chOff x="1378440" y="4629240"/>
            <a:chExt cx="434880" cy="434880"/>
          </a:xfrm>
        </p:grpSpPr>
        <p:sp>
          <p:nvSpPr>
            <p:cNvPr id="297" name="Google Shape;5280;p 2"/>
            <p:cNvSpPr/>
            <p:nvPr/>
          </p:nvSpPr>
          <p:spPr>
            <a:xfrm rot="18900000">
              <a:off x="1441800" y="4692960"/>
              <a:ext cx="307440" cy="307440"/>
            </a:xfrm>
            <a:custGeom>
              <a:avLst/>
              <a:gdLst/>
              <a:ahLst/>
              <a:rect l="l" t="t" r="r" b="b"/>
              <a:pathLst>
                <a:path w="19325" h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5530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Google Shape;5281;p 2"/>
            <p:cNvSpPr/>
            <p:nvPr/>
          </p:nvSpPr>
          <p:spPr>
            <a:xfrm rot="18900000">
              <a:off x="1523160" y="4776480"/>
              <a:ext cx="144360" cy="138960"/>
            </a:xfrm>
            <a:custGeom>
              <a:avLst/>
              <a:gdLst/>
              <a:ahLst/>
              <a:rect l="l" t="t" r="r" b="b"/>
              <a:pathLst>
                <a:path w="9104" h="877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55308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9" name="Google Shape;1687;p 5"/>
          <p:cNvSpPr/>
          <p:nvPr/>
        </p:nvSpPr>
        <p:spPr>
          <a:xfrm>
            <a:off x="1828800" y="4572000"/>
            <a:ext cx="685440" cy="456840"/>
          </a:xfrm>
          <a:custGeom>
            <a:avLst/>
            <a:gdLst/>
            <a:ahLst/>
            <a:rect l="l" t="t" r="r" b="b"/>
            <a:pathLst>
              <a:path w="2756" h="1918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5308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Google Shape;1687;p 6"/>
          <p:cNvSpPr/>
          <p:nvPr/>
        </p:nvSpPr>
        <p:spPr>
          <a:xfrm>
            <a:off x="228600" y="4607280"/>
            <a:ext cx="1142640" cy="456840"/>
          </a:xfrm>
          <a:custGeom>
            <a:avLst/>
            <a:gdLst/>
            <a:ahLst/>
            <a:rect l="l" t="t" r="r" b="b"/>
            <a:pathLst>
              <a:path w="2756" h="1918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5308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"/>
          <p:cNvSpPr/>
          <p:nvPr/>
        </p:nvSpPr>
        <p:spPr>
          <a:xfrm>
            <a:off x="228600" y="4454280"/>
            <a:ext cx="687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Input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1600200" y="4454280"/>
            <a:ext cx="687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Error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Google Shape;1687;p 7"/>
          <p:cNvSpPr/>
          <p:nvPr/>
        </p:nvSpPr>
        <p:spPr>
          <a:xfrm>
            <a:off x="9843120" y="4572000"/>
            <a:ext cx="2272320" cy="456840"/>
          </a:xfrm>
          <a:custGeom>
            <a:avLst/>
            <a:gdLst/>
            <a:ahLst/>
            <a:rect l="l" t="t" r="r" b="b"/>
            <a:pathLst>
              <a:path w="2756" h="1918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55308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>
            <a:off x="10106280" y="4343400"/>
            <a:ext cx="866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Output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 rot="16200000">
            <a:off x="9658440" y="5544000"/>
            <a:ext cx="1604160" cy="109440"/>
          </a:xfrm>
          <a:prstGeom prst="rect">
            <a:avLst/>
          </a:prstGeom>
          <a:ln w="0">
            <a:noFill/>
          </a:ln>
        </p:spPr>
      </p:pic>
      <p:sp>
        <p:nvSpPr>
          <p:cNvPr id="306" name=""/>
          <p:cNvSpPr/>
          <p:nvPr/>
        </p:nvSpPr>
        <p:spPr>
          <a:xfrm>
            <a:off x="2477880" y="4105800"/>
            <a:ext cx="2267280" cy="1371240"/>
          </a:xfrm>
          <a:prstGeom prst="rect">
            <a:avLst/>
          </a:prstGeom>
          <a:noFill/>
          <a:ln w="5724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>
            <a:off x="2743200" y="3759480"/>
            <a:ext cx="1640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69a2e"/>
                </a:solidFill>
                <a:latin typeface="Arial"/>
              </a:rPr>
              <a:t>TO OPTIMIZE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81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Phase 3: feedback controller optimizer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9" name="PlaceHolder 24"/>
          <p:cNvSpPr/>
          <p:nvPr/>
        </p:nvSpPr>
        <p:spPr>
          <a:xfrm>
            <a:off x="685800" y="2057400"/>
            <a:ext cx="5028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DYNAMIC TEST BENCH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228600" y="2934000"/>
            <a:ext cx="5523840" cy="3695040"/>
          </a:xfrm>
          <a:prstGeom prst="rect">
            <a:avLst/>
          </a:prstGeom>
          <a:ln w="0">
            <a:noFill/>
          </a:ln>
        </p:spPr>
      </p:pic>
      <p:sp>
        <p:nvSpPr>
          <p:cNvPr id="311" name="PlaceHolder 25"/>
          <p:cNvSpPr/>
          <p:nvPr/>
        </p:nvSpPr>
        <p:spPr>
          <a:xfrm>
            <a:off x="5943600" y="2057400"/>
            <a:ext cx="57146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Dynamic fitness function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2" name="PlaceHolder 26"/>
          <p:cNvSpPr/>
          <p:nvPr/>
        </p:nvSpPr>
        <p:spPr>
          <a:xfrm>
            <a:off x="6067440" y="2723040"/>
            <a:ext cx="5362200" cy="11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String sensor to incentivize hovering</a:t>
            </a:r>
            <a:endParaRPr b="0" lang="en-US" sz="20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Position sensor for centering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27"/>
          <p:cNvSpPr/>
          <p:nvPr/>
        </p:nvSpPr>
        <p:spPr>
          <a:xfrm>
            <a:off x="5943600" y="4114800"/>
            <a:ext cx="57146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Result of phase 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4" name="PlaceHolder 28"/>
          <p:cNvSpPr/>
          <p:nvPr/>
        </p:nvSpPr>
        <p:spPr>
          <a:xfrm>
            <a:off x="6067440" y="5009040"/>
            <a:ext cx="5362200" cy="11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Optimized feedback controller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8600" cy="149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conclusion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81040" y="4541400"/>
            <a:ext cx="11028600" cy="59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5c2f7d"/>
                </a:solidFill>
                <a:latin typeface="Gill Sans MT"/>
              </a:rPr>
              <a:t>Final remarks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81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Final remarks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8" name="PlaceHolder 30"/>
          <p:cNvSpPr/>
          <p:nvPr/>
        </p:nvSpPr>
        <p:spPr>
          <a:xfrm>
            <a:off x="685800" y="1828800"/>
            <a:ext cx="98294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How to solve high dimensionality problem?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9" name="PlaceHolder 34"/>
          <p:cNvSpPr/>
          <p:nvPr/>
        </p:nvSpPr>
        <p:spPr>
          <a:xfrm>
            <a:off x="685800" y="2723040"/>
            <a:ext cx="10743840" cy="116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Divide problem in 3 sub-tasks to give directionality to optimization process.</a:t>
            </a:r>
            <a:endParaRPr b="0" lang="en-US" sz="2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Real bat data and flight dynamic analysis provide heuristic to reduce dimensionality.</a:t>
            </a:r>
            <a:endParaRPr b="0" lang="en-US" sz="2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Covariance matrix adaptation restricts the search area of the remaining dimensions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1"/>
          <p:cNvSpPr/>
          <p:nvPr/>
        </p:nvSpPr>
        <p:spPr>
          <a:xfrm>
            <a:off x="228600" y="5943600"/>
            <a:ext cx="116582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200" spc="-1" strike="noStrike" cap="all">
                <a:solidFill>
                  <a:srgbClr val="5c2f7d"/>
                </a:solidFill>
                <a:latin typeface="Gill Sans MT"/>
              </a:rPr>
              <a:t>To conclude, the fitness functions will be used to assert if the proposed framework enabled the progressive optimization of hover control algorithm.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2600" cy="196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 for you attention!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260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5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900" spc="-1" strike="noStrike" cap="all">
                <a:solidFill>
                  <a:srgbClr val="5c2f7d"/>
                </a:solidFill>
                <a:latin typeface="Gill Sans MT"/>
              </a:rPr>
              <a:t>I am open for any questions</a:t>
            </a:r>
            <a:endParaRPr b="0" lang="en-US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8600" cy="149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introduction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581040" y="2180520"/>
            <a:ext cx="5362200" cy="367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Evolutionary Algorithm</a:t>
            </a:r>
            <a:endParaRPr b="0" lang="en-US" sz="20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Extensive application in controlling strategies (PID, Fuzzy Controller, Neural Network)</a:t>
            </a:r>
            <a:endParaRPr b="0" lang="en-US" sz="20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In 2016 Covariance Matrix Adaptation (CMA) is introduced.</a:t>
            </a:r>
            <a:endParaRPr b="0" lang="en-US" sz="20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Most of research done in simulations or were adapted from simulations to reality. </a:t>
            </a:r>
            <a:r>
              <a:rPr b="0" i="1" lang="en-US" sz="2000" spc="-1" strike="noStrike">
                <a:solidFill>
                  <a:srgbClr val="3d3d3d"/>
                </a:solidFill>
                <a:latin typeface="Gill Sans MT"/>
              </a:rPr>
              <a:t>“There is a large gap between theory and reality”</a:t>
            </a:r>
            <a:r>
              <a:rPr b="0" lang="en-US" sz="800" spc="-1" strike="noStrike">
                <a:solidFill>
                  <a:srgbClr val="3d3d3d"/>
                </a:solidFill>
                <a:latin typeface="Gill Sans MT"/>
              </a:rPr>
              <a:t>-Adam Slowik, Evolutionary algorithms and their application to eng. problems, 2020</a:t>
            </a:r>
            <a:endParaRPr b="0" lang="en-US" sz="8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What happens if a simulation is not possible?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81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6400800" y="2057400"/>
            <a:ext cx="5218920" cy="432000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8469000" y="6085440"/>
            <a:ext cx="32000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00" spc="-1" strike="noStrike">
                <a:latin typeface="Arial"/>
              </a:rPr>
              <a:t>Eiben, A., Smith, J. From evolutionary computation to the evolution </a:t>
            </a:r>
            <a:r>
              <a:rPr b="0" lang="en-US" sz="800" spc="-1" strike="noStrike">
                <a:latin typeface="Arial"/>
              </a:rPr>
              <a:t>of</a:t>
            </a:r>
            <a:r>
              <a:rPr b="0" lang="en-US" sz="700" spc="-1" strike="noStrike">
                <a:latin typeface="Arial"/>
              </a:rPr>
              <a:t> things. Nature 521, 476–482 (2015). https://doi.org/10.1038/nature14544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096320" y="6400800"/>
            <a:ext cx="593352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latin typeface="Arial"/>
              </a:rPr>
              <a:t>A. Bagis, “Determination of the pid controller parameters by modified genetic algorithm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latin typeface="Arial"/>
              </a:rPr>
              <a:t>for improved performance.” J. Inf. Sci. Eng., vol. 23, pp. 1469–1480, 09 2007. Fig 7.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6400800" y="2057400"/>
            <a:ext cx="5218920" cy="432000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6400800" y="2057400"/>
            <a:ext cx="5218920" cy="4320000"/>
          </a:xfrm>
          <a:prstGeom prst="rect">
            <a:avLst/>
          </a:prstGeom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4"/>
          <a:stretch/>
        </p:blipFill>
        <p:spPr>
          <a:xfrm>
            <a:off x="6438240" y="2057400"/>
            <a:ext cx="5181480" cy="434304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5"/>
          <a:stretch/>
        </p:blipFill>
        <p:spPr>
          <a:xfrm>
            <a:off x="6400800" y="1973880"/>
            <a:ext cx="5218920" cy="259776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6"/>
          <a:stretch/>
        </p:blipFill>
        <p:spPr>
          <a:xfrm>
            <a:off x="6400800" y="3657600"/>
            <a:ext cx="5257440" cy="2719800"/>
          </a:xfrm>
          <a:prstGeom prst="rect">
            <a:avLst/>
          </a:prstGeom>
          <a:ln w="0">
            <a:noFill/>
          </a:ln>
        </p:spPr>
      </p:pic>
      <p:sp>
        <p:nvSpPr>
          <p:cNvPr id="246" name=""/>
          <p:cNvSpPr/>
          <p:nvPr/>
        </p:nvSpPr>
        <p:spPr>
          <a:xfrm>
            <a:off x="10488960" y="6085440"/>
            <a:ext cx="1169280" cy="6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 u="sng">
                <a:solidFill>
                  <a:srgbClr val="828282"/>
                </a:solidFill>
                <a:uFillTx/>
                <a:latin typeface="Arial"/>
                <a:hlinkClick r:id="rId7"/>
              </a:rPr>
              <a:t>arXiv:2304.13653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81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8" name="PlaceHolder 8"/>
          <p:cNvSpPr/>
          <p:nvPr/>
        </p:nvSpPr>
        <p:spPr>
          <a:xfrm>
            <a:off x="1143000" y="1828800"/>
            <a:ext cx="5028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Batbot hovering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457200" y="2921040"/>
            <a:ext cx="6400440" cy="3022200"/>
          </a:xfrm>
          <a:prstGeom prst="rect">
            <a:avLst/>
          </a:prstGeom>
          <a:ln w="0">
            <a:noFill/>
          </a:ln>
        </p:spPr>
      </p:pic>
      <p:sp>
        <p:nvSpPr>
          <p:cNvPr id="250" name="PlaceHolder 10"/>
          <p:cNvSpPr/>
          <p:nvPr/>
        </p:nvSpPr>
        <p:spPr>
          <a:xfrm>
            <a:off x="6829560" y="2494440"/>
            <a:ext cx="5362200" cy="367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Not suitable for multiple simulations: elastic membrane, interaction with fluids.</a:t>
            </a:r>
            <a:endParaRPr b="0" lang="en-US" sz="18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1800" spc="-1" strike="noStrike">
                <a:solidFill>
                  <a:srgbClr val="3d3d3d"/>
                </a:solidFill>
                <a:latin typeface="Gill Sans MT"/>
              </a:rPr>
              <a:t>Can we develop a framework to test if evolutionary algorithms can be used to improve hovering control performance?</a:t>
            </a:r>
            <a:endParaRPr b="0" lang="en-US" sz="18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Biggest problem on real world training?</a:t>
            </a:r>
            <a:br>
              <a:rPr sz="1800"/>
            </a:b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→ High dimensionality</a:t>
            </a:r>
            <a:endParaRPr b="0" lang="en-US" sz="18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 u="sng">
                <a:solidFill>
                  <a:srgbClr val="3d3d3d"/>
                </a:solidFill>
                <a:uFillTx/>
                <a:latin typeface="Gill Sans MT"/>
              </a:rPr>
              <a:t>How to solve it?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8600" cy="149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methodology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81040" y="4541400"/>
            <a:ext cx="11028600" cy="59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5c2f7d"/>
                </a:solidFill>
                <a:latin typeface="Gill Sans MT"/>
              </a:rPr>
              <a:t>Explanation of the 3 phases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81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Phase 1: flight dynamic analysis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4" name="PlaceHolder 3"/>
          <p:cNvSpPr/>
          <p:nvPr/>
        </p:nvSpPr>
        <p:spPr>
          <a:xfrm>
            <a:off x="3886200" y="2057400"/>
            <a:ext cx="5028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1. Real bat data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457200" y="3200400"/>
            <a:ext cx="4114440" cy="297144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4572000" y="3200400"/>
            <a:ext cx="3657240" cy="297144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8229600" y="3200400"/>
            <a:ext cx="3617280" cy="297144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4343400" y="6629400"/>
            <a:ext cx="10058400" cy="60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latin typeface="Arial"/>
              </a:rPr>
              <a:t>From Dr. Sudeep Kumar Singh Disseratation </a:t>
            </a:r>
            <a:r>
              <a:rPr b="0" i="1" lang="en-US" sz="900" spc="-1" strike="noStrike">
                <a:latin typeface="Arial"/>
              </a:rPr>
              <a:t>“Kinematic Analysis of a Bat Flight Based on Membrane Wing Motion Reconstruction”, 2022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81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Phase 1: flight dynamic analysis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0" name="PlaceHolder 6"/>
          <p:cNvSpPr/>
          <p:nvPr/>
        </p:nvSpPr>
        <p:spPr>
          <a:xfrm>
            <a:off x="2971800" y="2057400"/>
            <a:ext cx="6171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2. static test-bench tests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0" y="3182040"/>
            <a:ext cx="3507120" cy="298980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7735680" y="3182040"/>
            <a:ext cx="4434480" cy="2989800"/>
          </a:xfrm>
          <a:prstGeom prst="rect">
            <a:avLst/>
          </a:prstGeom>
          <a:ln w="0">
            <a:noFill/>
          </a:ln>
        </p:spPr>
      </p:pic>
      <p:pic>
        <p:nvPicPr>
          <p:cNvPr id="263" name="" descr="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7120" y="3182040"/>
            <a:ext cx="4342680" cy="307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81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Phase 1: flight dynamic analysis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228600" y="2587320"/>
            <a:ext cx="5089320" cy="129852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13"/>
          <p:cNvSpPr/>
          <p:nvPr/>
        </p:nvSpPr>
        <p:spPr>
          <a:xfrm>
            <a:off x="685800" y="1828800"/>
            <a:ext cx="5028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    </a:t>
            </a: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Real bat data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228600" y="4572000"/>
            <a:ext cx="5146560" cy="1371240"/>
          </a:xfrm>
          <a:prstGeom prst="rect">
            <a:avLst/>
          </a:prstGeom>
          <a:ln w="0">
            <a:noFill/>
          </a:ln>
        </p:spPr>
      </p:pic>
      <p:sp>
        <p:nvSpPr>
          <p:cNvPr id="268" name="PlaceHolder 14"/>
          <p:cNvSpPr/>
          <p:nvPr/>
        </p:nvSpPr>
        <p:spPr>
          <a:xfrm>
            <a:off x="457200" y="5943600"/>
            <a:ext cx="5028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static test-bench tests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9" name="PlaceHolder 15"/>
          <p:cNvSpPr/>
          <p:nvPr/>
        </p:nvSpPr>
        <p:spPr>
          <a:xfrm>
            <a:off x="2375280" y="3897000"/>
            <a:ext cx="59616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 cap="all">
                <a:solidFill>
                  <a:srgbClr val="5c2f7d"/>
                </a:solidFill>
                <a:latin typeface="Gill Sans MT"/>
              </a:rPr>
              <a:t>+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270" name="PlaceHolder 16"/>
          <p:cNvSpPr/>
          <p:nvPr/>
        </p:nvSpPr>
        <p:spPr>
          <a:xfrm>
            <a:off x="5486400" y="3886200"/>
            <a:ext cx="59616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 cap="all">
                <a:solidFill>
                  <a:srgbClr val="5c2f7d"/>
                </a:solidFill>
                <a:latin typeface="Gill Sans MT"/>
              </a:rPr>
              <a:t>=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271" name="PlaceHolder 17"/>
          <p:cNvSpPr/>
          <p:nvPr/>
        </p:nvSpPr>
        <p:spPr>
          <a:xfrm>
            <a:off x="6400800" y="2587320"/>
            <a:ext cx="5486040" cy="20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2800" spc="-1" strike="noStrike" cap="all">
                <a:solidFill>
                  <a:srgbClr val="5c2f7d"/>
                </a:solidFill>
                <a:latin typeface="Gill Sans MT"/>
                <a:ea typeface="Noto Sans CJK SC"/>
              </a:rPr>
              <a:t>GENERAL OPEN LOOP CONTROLLER: OC(θ)</a:t>
            </a:r>
            <a:br>
              <a:rPr sz="2800"/>
            </a:br>
            <a:r>
              <a:rPr b="0" i="1" lang="en-US" sz="1200" spc="-1" strike="noStrike" cap="all">
                <a:solidFill>
                  <a:srgbClr val="5c2f7d"/>
                </a:solidFill>
                <a:latin typeface="Gill Sans MT"/>
                <a:ea typeface="Noto Sans CJK SC"/>
              </a:rPr>
              <a:t>Being θ the optimizatioN VECTOR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2" name="PlaceHolder 18"/>
          <p:cNvSpPr/>
          <p:nvPr/>
        </p:nvSpPr>
        <p:spPr>
          <a:xfrm>
            <a:off x="7467480" y="5257800"/>
            <a:ext cx="41907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  <a:buNone/>
            </a:pPr>
            <a:br>
              <a:rPr sz="2000"/>
            </a:br>
            <a:r>
              <a:rPr b="0" i="1" lang="en-US" sz="2000" spc="-1" strike="noStrike" cap="all">
                <a:solidFill>
                  <a:srgbClr val="5c2f7d"/>
                </a:solidFill>
                <a:latin typeface="Gill Sans MT"/>
              </a:rPr>
              <a:t>θ = [frequency, horizontal angle, </a:t>
            </a:r>
            <a:br>
              <a:rPr sz="2000"/>
            </a:br>
            <a:r>
              <a:rPr b="0" i="1" lang="en-US" sz="2000" spc="-1" strike="noStrike" cap="all">
                <a:solidFill>
                  <a:srgbClr val="5c2f7d"/>
                </a:solidFill>
                <a:latin typeface="Gill Sans MT"/>
              </a:rPr>
              <a:t>leg amplitude]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6400800" y="5486400"/>
            <a:ext cx="145152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2000" spc="-1" strike="noStrike" cap="all">
                <a:solidFill>
                  <a:srgbClr val="5c2f7d"/>
                </a:solidFill>
                <a:latin typeface="Gill Sans MT"/>
                <a:ea typeface="Noto Sans CJK SC"/>
              </a:rPr>
              <a:t>Example: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8160" cy="101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Phase 2: OPEN LOOP CONTROLLER OPTIMIZATION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75" name="PlaceHolder 20"/>
          <p:cNvSpPr/>
          <p:nvPr/>
        </p:nvSpPr>
        <p:spPr>
          <a:xfrm>
            <a:off x="914400" y="2057400"/>
            <a:ext cx="5028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TRAINING CYCLE</a:t>
            </a:r>
            <a:br>
              <a:rPr sz="2800"/>
            </a:br>
            <a:endParaRPr b="0" lang="en-US" sz="28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1520" y="2307240"/>
            <a:ext cx="4243680" cy="448020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21"/>
          <p:cNvSpPr/>
          <p:nvPr/>
        </p:nvSpPr>
        <p:spPr>
          <a:xfrm>
            <a:off x="5943600" y="1600200"/>
            <a:ext cx="502884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5c2f7d"/>
                </a:solidFill>
                <a:latin typeface="Gill Sans MT"/>
              </a:rPr>
              <a:t>PRELIMINARY EXPERIMENT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7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6200" y="2249280"/>
            <a:ext cx="3254760" cy="460836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r:link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6600" y="2240280"/>
            <a:ext cx="5105160" cy="4617360"/>
          </a:xfrm>
          <a:prstGeom prst="rect">
            <a:avLst/>
          </a:prstGeom>
          <a:ln w="0">
            <a:noFill/>
          </a:ln>
        </p:spPr>
      </p:pic>
      <p:sp>
        <p:nvSpPr>
          <p:cNvPr id="280" name=""/>
          <p:cNvSpPr/>
          <p:nvPr/>
        </p:nvSpPr>
        <p:spPr>
          <a:xfrm>
            <a:off x="0" y="2971800"/>
            <a:ext cx="38858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55308d"/>
                </a:solidFill>
                <a:highlight>
                  <a:srgbClr val="ffffff"/>
                </a:highlight>
                <a:latin typeface="Arial"/>
              </a:rPr>
              <a:t>THE RESULT OF PHASE 2 IS AN OPTIMAL OPEN LOOP ALGORITHM. (NO FEEDBACK YET)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4065</TotalTime>
  <Application>LibreOffice/7.3.7.2$Linux_X86_64 LibreOffice_project/30$Build-2</Application>
  <AppVersion>15.0000</AppVersion>
  <Words>721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2023-05-24T08:16:57Z</dcterms:modified>
  <cp:revision>1178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宽屏</vt:lpwstr>
  </property>
  <property fmtid="{D5CDD505-2E9C-101B-9397-08002B2CF9AE}" pid="4" name="Slides">
    <vt:i4>21</vt:i4>
  </property>
</Properties>
</file>